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4"/>
  </p:notesMasterIdLst>
  <p:sldIdLst>
    <p:sldId id="626" r:id="rId3"/>
    <p:sldId id="658" r:id="rId4"/>
    <p:sldId id="654" r:id="rId5"/>
    <p:sldId id="651" r:id="rId6"/>
    <p:sldId id="652" r:id="rId7"/>
    <p:sldId id="627" r:id="rId8"/>
    <p:sldId id="628" r:id="rId9"/>
    <p:sldId id="656" r:id="rId10"/>
    <p:sldId id="655" r:id="rId11"/>
    <p:sldId id="653" r:id="rId12"/>
    <p:sldId id="668" r:id="rId13"/>
    <p:sldId id="669" r:id="rId14"/>
    <p:sldId id="670" r:id="rId15"/>
    <p:sldId id="667" r:id="rId16"/>
    <p:sldId id="677" r:id="rId17"/>
    <p:sldId id="579" r:id="rId18"/>
    <p:sldId id="598" r:id="rId19"/>
    <p:sldId id="612" r:id="rId20"/>
    <p:sldId id="616" r:id="rId21"/>
    <p:sldId id="613" r:id="rId22"/>
    <p:sldId id="614" r:id="rId23"/>
    <p:sldId id="615" r:id="rId24"/>
    <p:sldId id="636" r:id="rId25"/>
    <p:sldId id="644" r:id="rId26"/>
    <p:sldId id="650" r:id="rId27"/>
    <p:sldId id="657" r:id="rId28"/>
    <p:sldId id="640" r:id="rId29"/>
    <p:sldId id="666" r:id="rId30"/>
    <p:sldId id="678" r:id="rId31"/>
    <p:sldId id="671" r:id="rId32"/>
    <p:sldId id="664" r:id="rId33"/>
    <p:sldId id="663" r:id="rId34"/>
    <p:sldId id="646" r:id="rId35"/>
    <p:sldId id="648" r:id="rId36"/>
    <p:sldId id="641" r:id="rId37"/>
    <p:sldId id="642" r:id="rId38"/>
    <p:sldId id="643" r:id="rId39"/>
    <p:sldId id="645" r:id="rId40"/>
    <p:sldId id="647" r:id="rId41"/>
    <p:sldId id="673" r:id="rId42"/>
    <p:sldId id="676" r:id="rId43"/>
    <p:sldId id="617" r:id="rId44"/>
    <p:sldId id="618" r:id="rId45"/>
    <p:sldId id="620" r:id="rId46"/>
    <p:sldId id="621" r:id="rId47"/>
    <p:sldId id="665" r:id="rId48"/>
    <p:sldId id="629" r:id="rId49"/>
    <p:sldId id="675" r:id="rId50"/>
    <p:sldId id="674" r:id="rId51"/>
    <p:sldId id="672" r:id="rId52"/>
    <p:sldId id="679" r:id="rId53"/>
  </p:sldIdLst>
  <p:sldSz cx="9144000" cy="6858000" type="screen4x3"/>
  <p:notesSz cx="6858000" cy="9144000"/>
  <p:custDataLst>
    <p:tags r:id="rId5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5" autoAdjust="0"/>
    <p:restoredTop sz="94286" autoAdjust="0"/>
  </p:normalViewPr>
  <p:slideViewPr>
    <p:cSldViewPr snapToGrid="0">
      <p:cViewPr varScale="1">
        <p:scale>
          <a:sx n="123" d="100"/>
          <a:sy n="123" d="100"/>
        </p:scale>
        <p:origin x="120" y="56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python.org/ko/3/library/idle.htm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python.org/ko/3/library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school.net/intro.html" TargetMode="External"/><Relationship Id="rId2" Type="http://schemas.openxmlformats.org/officeDocument/2006/relationships/hyperlink" Target="https://wikidocs.net/book/2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anywhere.com/" TargetMode="External"/><Relationship Id="rId2" Type="http://schemas.openxmlformats.org/officeDocument/2006/relationships/hyperlink" Target="https://python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ideon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66044" y="2000273"/>
            <a:ext cx="66607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개발환경과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가상환경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252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파이썬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Python.org</a:t>
            </a:r>
          </a:p>
          <a:p>
            <a:r>
              <a:rPr lang="ko-KR" altLang="en-US" dirty="0" smtClean="0"/>
              <a:t>설치 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명령 프롬프트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Path</a:t>
            </a:r>
          </a:p>
          <a:p>
            <a:pPr lvl="1"/>
            <a:r>
              <a:rPr lang="en-US" altLang="ko-KR" dirty="0" smtClean="0"/>
              <a:t>Where</a:t>
            </a:r>
            <a:r>
              <a:rPr lang="ko-KR" altLang="en-US" dirty="0" smtClean="0"/>
              <a:t> </a:t>
            </a:r>
            <a:r>
              <a:rPr lang="en-US" altLang="ko-KR" dirty="0" smtClean="0"/>
              <a:t>python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53" y="2806369"/>
            <a:ext cx="5899617" cy="30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9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10401" y="2657498"/>
            <a:ext cx="4572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IDLE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둘러보기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1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IDLE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‘IDLE </a:t>
            </a:r>
            <a:r>
              <a:rPr lang="ko-KR" altLang="en-US" dirty="0" smtClean="0">
                <a:hlinkClick r:id="rId2"/>
              </a:rPr>
              <a:t>문서</a:t>
            </a:r>
            <a:r>
              <a:rPr lang="en-US" altLang="ko-KR" dirty="0" smtClean="0">
                <a:hlinkClick r:id="rId2"/>
              </a:rPr>
              <a:t>’</a:t>
            </a:r>
            <a:r>
              <a:rPr lang="ko-KR" altLang="en-US" dirty="0" smtClean="0">
                <a:hlinkClick r:id="rId2"/>
              </a:rPr>
              <a:t>로</a:t>
            </a:r>
            <a:r>
              <a:rPr lang="en-US" altLang="ko-KR" dirty="0" smtClean="0">
                <a:hlinkClick r:id="rId2"/>
              </a:rPr>
              <a:t> </a:t>
            </a:r>
            <a:r>
              <a:rPr lang="ko-KR" altLang="en-US" dirty="0" smtClean="0">
                <a:hlinkClick r:id="rId2"/>
              </a:rPr>
              <a:t>검색</a:t>
            </a:r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docs.python.org/ko/3/library/idle.html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97" y="1974016"/>
            <a:ext cx="5992812" cy="42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6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그래픽 모듈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거북이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Help | Turtle Demo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76" y="1827409"/>
            <a:ext cx="6910393" cy="402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우리의 </a:t>
            </a:r>
            <a:r>
              <a:rPr lang="ko-KR" altLang="en-US" dirty="0" err="1" smtClean="0"/>
              <a:t>강의자료가</a:t>
            </a:r>
            <a:r>
              <a:rPr lang="ko-KR" altLang="en-US" dirty="0" smtClean="0"/>
              <a:t> 저장된 개발자의 홈 </a:t>
            </a:r>
            <a:r>
              <a:rPr lang="ko-KR" altLang="en-US" dirty="0" err="1" smtClean="0"/>
              <a:t>페이지라</a:t>
            </a:r>
            <a:r>
              <a:rPr lang="ko-KR" altLang="en-US" dirty="0" smtClean="0"/>
              <a:t> 부르는 사이트는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파이썬을</a:t>
            </a:r>
            <a:r>
              <a:rPr lang="ko-KR" altLang="en-US" dirty="0" smtClean="0"/>
              <a:t> </a:t>
            </a:r>
            <a:r>
              <a:rPr lang="ko-KR" altLang="en-US" dirty="0"/>
              <a:t>위한 온라인 </a:t>
            </a:r>
            <a:r>
              <a:rPr lang="ko-KR" altLang="en-US" dirty="0" err="1"/>
              <a:t>개발환경은</a:t>
            </a:r>
            <a:r>
              <a:rPr lang="ko-KR" altLang="en-US" dirty="0"/>
              <a:t> 무엇이 있는가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/>
              <a:t>표준 파이썬 개발환경 </a:t>
            </a:r>
            <a:r>
              <a:rPr lang="ko-KR" altLang="en-US" dirty="0" smtClean="0"/>
              <a:t>사이트는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표준 파이썬 개발환경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이름은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표준 파이썬 개발환경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포함된 그래픽 도구의 이름은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0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중 </a:t>
            </a:r>
            <a:r>
              <a:rPr lang="ko-KR" altLang="en-US" dirty="0" err="1"/>
              <a:t>파이썬에</a:t>
            </a:r>
            <a:r>
              <a:rPr lang="ko-KR" altLang="en-US" dirty="0"/>
              <a:t> 대한 설명 중 잘못된 것은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홈페이지는 </a:t>
            </a:r>
            <a:r>
              <a:rPr lang="en-US" altLang="ko-KR" dirty="0" smtClean="0">
                <a:hlinkClick r:id="rId2"/>
              </a:rPr>
              <a:t>www.python.org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IDLE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파이참은</a:t>
            </a:r>
            <a:r>
              <a:rPr lang="ko-KR" altLang="en-US" dirty="0" smtClean="0"/>
              <a:t> 전문 편집기 부류이다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 err="1" smtClean="0"/>
              <a:t>파이썬에는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turtle</a:t>
            </a:r>
            <a:r>
              <a:rPr lang="ko-KR" altLang="en-US" dirty="0" smtClean="0"/>
              <a:t>이라는 그래픽 모듈이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12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04789" y="2657498"/>
            <a:ext cx="45833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파이썬의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표준 개발환경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8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설치 후 메뉴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IDLE	</a:t>
            </a:r>
          </a:p>
          <a:p>
            <a:pPr lvl="1"/>
            <a:r>
              <a:rPr lang="en-US" altLang="ko-KR" dirty="0" smtClean="0"/>
              <a:t>IDE </a:t>
            </a:r>
            <a:r>
              <a:rPr lang="ko-KR" altLang="en-US" dirty="0" smtClean="0"/>
              <a:t>모습의 쉘</a:t>
            </a:r>
            <a:endParaRPr lang="en-US" altLang="ko-KR" dirty="0" smtClean="0"/>
          </a:p>
          <a:p>
            <a:r>
              <a:rPr lang="en-US" altLang="ko-KR" dirty="0" smtClean="0"/>
              <a:t>Python shell</a:t>
            </a:r>
          </a:p>
          <a:p>
            <a:pPr lvl="1"/>
            <a:r>
              <a:rPr lang="ko-KR" altLang="en-US" dirty="0" smtClean="0"/>
              <a:t>도스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 모습의 쉘</a:t>
            </a:r>
            <a:endParaRPr lang="en-US" altLang="ko-KR" dirty="0" smtClean="0"/>
          </a:p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매뉴얼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매뉴얼</a:t>
            </a:r>
            <a:endParaRPr lang="en-US" altLang="ko-KR" dirty="0" smtClean="0"/>
          </a:p>
          <a:p>
            <a:r>
              <a:rPr lang="en-US" altLang="ko-KR" dirty="0" smtClean="0"/>
              <a:t>Module docs</a:t>
            </a:r>
          </a:p>
          <a:p>
            <a:pPr lvl="1"/>
            <a:r>
              <a:rPr lang="ko-KR" altLang="en-US" dirty="0" smtClean="0"/>
              <a:t>설치 모듈 문서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라이브러리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내부에는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등의 파이썬 소스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2" y="2191919"/>
            <a:ext cx="2486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IDLE </a:t>
            </a:r>
            <a:r>
              <a:rPr lang="ko-KR" altLang="en-US" dirty="0" smtClean="0"/>
              <a:t>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주요 시스템 환경 조사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sys.prefix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설치 루트 폴더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sys.version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sys.platform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버전과 플랫폼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sys.path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실행의 경로 목록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sys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실행파일이나 패키지를 찾는 순서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 경로에 없으면 오류 발생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3080312"/>
            <a:ext cx="6386512" cy="31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설치 폴더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site.getsitepackages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7750" y="1833086"/>
            <a:ext cx="7639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&gt;&gt;&gt;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site</a:t>
            </a:r>
            <a:endParaRPr lang="ko-KR" altLang="en-US" dirty="0"/>
          </a:p>
          <a:p>
            <a:r>
              <a:rPr lang="ko-KR" altLang="en-US" dirty="0"/>
              <a:t>&gt;&gt;&gt; </a:t>
            </a:r>
            <a:r>
              <a:rPr lang="ko-KR" altLang="en-US" dirty="0" err="1"/>
              <a:t>site.getsitepackages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['</a:t>
            </a:r>
            <a:r>
              <a:rPr lang="ko-KR" altLang="en-US" dirty="0" err="1"/>
              <a:t>D</a:t>
            </a:r>
            <a:r>
              <a:rPr lang="ko-KR" altLang="en-US" dirty="0"/>
              <a:t>:\\Python38-32', '</a:t>
            </a:r>
            <a:r>
              <a:rPr lang="ko-KR" altLang="en-US" dirty="0" err="1"/>
              <a:t>D</a:t>
            </a:r>
            <a:r>
              <a:rPr lang="ko-KR" altLang="en-US" dirty="0"/>
              <a:t>:\\Python38-32\\</a:t>
            </a:r>
            <a:r>
              <a:rPr lang="ko-KR" altLang="en-US" dirty="0" err="1"/>
              <a:t>lib</a:t>
            </a:r>
            <a:r>
              <a:rPr lang="ko-KR" altLang="en-US" dirty="0"/>
              <a:t>\\</a:t>
            </a:r>
            <a:r>
              <a:rPr lang="ko-KR" altLang="en-US" dirty="0" err="1"/>
              <a:t>site-packages</a:t>
            </a:r>
            <a:r>
              <a:rPr lang="ko-KR" altLang="en-US" dirty="0"/>
              <a:t>']</a:t>
            </a:r>
          </a:p>
          <a:p>
            <a:r>
              <a:rPr lang="ko-KR" altLang="en-US" dirty="0"/>
              <a:t>&gt;&gt;&gt;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46" y="3451674"/>
            <a:ext cx="7758112" cy="180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9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63672" y="2384630"/>
            <a:ext cx="708559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파이썬 표준 개발환경</a:t>
            </a:r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</a:p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모듈과 </a:t>
            </a:r>
            <a:r>
              <a:rPr lang="ko-KR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패키지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3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철학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44" y="1884069"/>
            <a:ext cx="6676736" cy="40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쉘은 위에서 실행된 내용을 저장</a:t>
            </a:r>
            <a:endParaRPr lang="en-US" altLang="ko-KR" dirty="0" smtClean="0"/>
          </a:p>
          <a:p>
            <a:r>
              <a:rPr lang="ko-KR" altLang="en-US" dirty="0" smtClean="0"/>
              <a:t>재실행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 smtClean="0"/>
              <a:t>Shell | Restart shell, ctrl + F6</a:t>
            </a:r>
          </a:p>
          <a:p>
            <a:pPr lvl="1"/>
            <a:r>
              <a:rPr lang="ko-KR" altLang="en-US" dirty="0" smtClean="0"/>
              <a:t>모든 정보가 사라지고 다시 시작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6" y="2814420"/>
            <a:ext cx="6372224" cy="279580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2076" y="4382309"/>
            <a:ext cx="6372224" cy="2495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코드 </a:t>
            </a:r>
            <a:r>
              <a:rPr lang="ko-KR" altLang="en-US" dirty="0" err="1" smtClean="0"/>
              <a:t>히스토리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이전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alt + P</a:t>
            </a:r>
          </a:p>
          <a:p>
            <a:pPr lvl="1"/>
            <a:r>
              <a:rPr lang="ko-KR" altLang="en-US" dirty="0" smtClean="0"/>
              <a:t>이후 코드</a:t>
            </a:r>
            <a:endParaRPr lang="en-US" altLang="ko-KR" dirty="0"/>
          </a:p>
          <a:p>
            <a:pPr lvl="2"/>
            <a:r>
              <a:rPr lang="en-US" altLang="ko-KR" dirty="0" smtClean="0"/>
              <a:t>alt </a:t>
            </a:r>
            <a:r>
              <a:rPr lang="en-US" altLang="ko-KR" dirty="0"/>
              <a:t>+ </a:t>
            </a:r>
            <a:r>
              <a:rPr lang="en-US" altLang="ko-KR" dirty="0" smtClean="0"/>
              <a:t>N</a:t>
            </a:r>
          </a:p>
          <a:p>
            <a:r>
              <a:rPr lang="ko-KR" altLang="en-US" dirty="0" smtClean="0"/>
              <a:t>코드 이후 보이기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코딩 시 </a:t>
            </a:r>
            <a:r>
              <a:rPr lang="en-US" altLang="ko-KR" dirty="0" smtClean="0"/>
              <a:t>ctrl + space</a:t>
            </a:r>
          </a:p>
          <a:p>
            <a:r>
              <a:rPr lang="ko-KR" altLang="en-US" dirty="0" smtClean="0"/>
              <a:t>도움말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help(print)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4054585"/>
            <a:ext cx="6176962" cy="19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1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코딩 지동 완성 기능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Auto completion</a:t>
            </a:r>
          </a:p>
          <a:p>
            <a:pPr lvl="1"/>
            <a:r>
              <a:rPr lang="en-US" altLang="ko-KR" dirty="0" err="1" smtClean="0"/>
              <a:t>pr</a:t>
            </a:r>
            <a:r>
              <a:rPr lang="en-US" altLang="ko-KR" dirty="0" smtClean="0"/>
              <a:t> + [tab]</a:t>
            </a:r>
          </a:p>
          <a:p>
            <a:pPr lvl="2"/>
            <a:r>
              <a:rPr lang="en-US" altLang="ko-KR" dirty="0" smtClean="0"/>
              <a:t>Space </a:t>
            </a:r>
            <a:r>
              <a:rPr lang="ko-KR" altLang="en-US" dirty="0" smtClean="0"/>
              <a:t>누르고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괄호를 </a:t>
            </a:r>
            <a:r>
              <a:rPr lang="ko-KR" altLang="en-US" dirty="0"/>
              <a:t>누르면 함수의 도움말이 표시</a:t>
            </a:r>
            <a:r>
              <a:rPr lang="en-US" altLang="ko-KR" dirty="0"/>
              <a:t>(call tips)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6" y="2690506"/>
            <a:ext cx="6613525" cy="13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12290" y="2657498"/>
            <a:ext cx="59683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표준 라이브러리와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모듈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패키지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21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라이브러리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구글링에서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파이썬 표준 라이브러리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로 검색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https://docs.python.org/ko/3/library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내장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그대로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print()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표준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설치 시 설치되는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확장 라이브러리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 </a:t>
            </a:r>
            <a:r>
              <a:rPr lang="ko-KR" altLang="en-US" dirty="0" smtClean="0"/>
              <a:t>문 필요</a:t>
            </a:r>
            <a:r>
              <a:rPr lang="en-US" altLang="ko-KR" dirty="0" smtClean="0"/>
              <a:t> 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305" y="2345925"/>
            <a:ext cx="5139009" cy="34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35" y="1308846"/>
            <a:ext cx="4870231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1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module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print() </a:t>
            </a:r>
            <a:r>
              <a:rPr lang="ko-KR" altLang="en-US" dirty="0"/>
              <a:t>와 같은 함수</a:t>
            </a:r>
            <a:endParaRPr lang="en-US" altLang="ko-KR" dirty="0"/>
          </a:p>
          <a:p>
            <a:pPr lvl="1"/>
            <a:r>
              <a:rPr lang="ko-KR" altLang="en-US" dirty="0"/>
              <a:t>내장 함수</a:t>
            </a:r>
            <a:r>
              <a:rPr lang="en-US" altLang="ko-KR" dirty="0"/>
              <a:t>(Built in function)</a:t>
            </a:r>
          </a:p>
          <a:p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클래스 등이 </a:t>
            </a:r>
            <a:r>
              <a:rPr lang="ko-KR" altLang="en-US" dirty="0" smtClean="0"/>
              <a:t>담겨져 있는 파일</a:t>
            </a:r>
            <a:endParaRPr lang="en-US" altLang="ko-KR" dirty="0"/>
          </a:p>
          <a:p>
            <a:r>
              <a:rPr lang="ko-KR" altLang="en-US" dirty="0" smtClean="0"/>
              <a:t>표준 모듈 또는 외부의 </a:t>
            </a:r>
            <a:r>
              <a:rPr lang="ko-KR" altLang="en-US" dirty="0"/>
              <a:t>라이브러리</a:t>
            </a:r>
            <a:r>
              <a:rPr lang="en-US" altLang="ko-KR" dirty="0"/>
              <a:t>(</a:t>
            </a:r>
            <a:r>
              <a:rPr lang="ko-KR" altLang="en-US" dirty="0"/>
              <a:t>모듈</a:t>
            </a:r>
            <a:r>
              <a:rPr lang="en-US" altLang="ko-KR" dirty="0"/>
              <a:t>)</a:t>
            </a:r>
            <a:r>
              <a:rPr lang="ko-KR" altLang="en-US" dirty="0"/>
              <a:t>을 사용하기 </a:t>
            </a:r>
            <a:r>
              <a:rPr lang="ko-KR" altLang="en-US" dirty="0" smtClean="0"/>
              <a:t>위해서는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 </a:t>
            </a:r>
            <a:r>
              <a:rPr lang="ko-KR" altLang="en-US" dirty="0"/>
              <a:t>하는 작업이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pPr lvl="2"/>
            <a:r>
              <a:rPr lang="en-US" altLang="ko-KR" dirty="0" smtClean="0"/>
              <a:t>import </a:t>
            </a:r>
            <a:r>
              <a:rPr lang="ko-KR" altLang="en-US" dirty="0" err="1"/>
              <a:t>모듈명</a:t>
            </a:r>
            <a:endParaRPr lang="ko-KR" altLang="en-US" dirty="0"/>
          </a:p>
          <a:p>
            <a:pPr lvl="2"/>
            <a:r>
              <a:rPr lang="en-US" altLang="ko-KR" dirty="0" smtClean="0"/>
              <a:t>import </a:t>
            </a:r>
            <a:r>
              <a:rPr lang="ko-KR" altLang="en-US" dirty="0" err="1"/>
              <a:t>모듈명</a:t>
            </a:r>
            <a:r>
              <a:rPr lang="en-US" altLang="ko-KR" dirty="0"/>
              <a:t>1, </a:t>
            </a:r>
            <a:r>
              <a:rPr lang="ko-KR" altLang="en-US" dirty="0" err="1"/>
              <a:t>모듈명</a:t>
            </a:r>
            <a:r>
              <a:rPr lang="en-US" altLang="ko-KR" dirty="0"/>
              <a:t>2, </a:t>
            </a:r>
            <a:r>
              <a:rPr lang="en-US" altLang="ko-KR" dirty="0" smtClean="0"/>
              <a:t>...</a:t>
            </a:r>
          </a:p>
          <a:p>
            <a:pPr lvl="1"/>
            <a:r>
              <a:rPr lang="ko-KR" altLang="en-US" dirty="0" smtClean="0"/>
              <a:t>만약 </a:t>
            </a:r>
            <a:r>
              <a:rPr lang="ko-KR" altLang="en-US" dirty="0"/>
              <a:t>내가 원하는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: import </a:t>
            </a:r>
            <a:r>
              <a:rPr lang="en-US" altLang="ko-KR" dirty="0"/>
              <a:t>~ as ~ 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2"/>
            <a:r>
              <a:rPr lang="en-US" altLang="ko-KR" dirty="0" smtClean="0"/>
              <a:t>import </a:t>
            </a:r>
            <a:r>
              <a:rPr lang="ko-KR" altLang="en-US" dirty="0" err="1"/>
              <a:t>모듈명</a:t>
            </a:r>
            <a:r>
              <a:rPr lang="ko-KR" altLang="en-US" dirty="0"/>
              <a:t> </a:t>
            </a:r>
            <a:r>
              <a:rPr lang="en-US" altLang="ko-KR" dirty="0"/>
              <a:t>as </a:t>
            </a:r>
            <a:r>
              <a:rPr lang="ko-KR" altLang="en-US" dirty="0"/>
              <a:t>원하는 이름</a:t>
            </a:r>
          </a:p>
          <a:p>
            <a:pPr lvl="2"/>
            <a:r>
              <a:rPr lang="en-US" altLang="ko-KR" dirty="0" smtClean="0"/>
              <a:t>import </a:t>
            </a:r>
            <a:r>
              <a:rPr lang="ko-KR" altLang="en-US" dirty="0" err="1"/>
              <a:t>모듈명</a:t>
            </a:r>
            <a:r>
              <a:rPr lang="en-US" altLang="ko-KR" dirty="0"/>
              <a:t>1 as </a:t>
            </a:r>
            <a:r>
              <a:rPr lang="ko-KR" altLang="en-US" dirty="0"/>
              <a:t>원하는 이름</a:t>
            </a:r>
            <a:r>
              <a:rPr lang="en-US" altLang="ko-KR" dirty="0"/>
              <a:t>, </a:t>
            </a:r>
            <a:r>
              <a:rPr lang="ko-KR" altLang="en-US" dirty="0" err="1"/>
              <a:t>모듈명</a:t>
            </a:r>
            <a:r>
              <a:rPr lang="en-US" altLang="ko-KR" dirty="0"/>
              <a:t>2 as </a:t>
            </a:r>
            <a:r>
              <a:rPr lang="ko-KR" altLang="en-US" dirty="0"/>
              <a:t>원하는 이름</a:t>
            </a:r>
            <a:r>
              <a:rPr lang="en-US" altLang="ko-KR" dirty="0"/>
              <a:t>, ...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42" y="4656125"/>
            <a:ext cx="4210945" cy="18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내장함수와</a:t>
            </a:r>
            <a:r>
              <a:rPr lang="ko-KR" altLang="en-US" dirty="0" smtClean="0"/>
              <a:t> 모듈의 사용 방법의 차이는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대표적인 </a:t>
            </a:r>
            <a:r>
              <a:rPr lang="ko-KR" altLang="en-US" dirty="0" err="1" smtClean="0"/>
              <a:t>내장함수의</a:t>
            </a:r>
            <a:r>
              <a:rPr lang="ko-KR" altLang="en-US" dirty="0" smtClean="0"/>
              <a:t> 종류는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대표적인 모듈의 종류는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대표적인 내장 모듈의 종류는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모듈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 이름 </a:t>
            </a:r>
            <a:r>
              <a:rPr lang="en-US" altLang="ko-KR" dirty="0" err="1" smtClean="0"/>
              <a:t>rd</a:t>
            </a:r>
            <a:r>
              <a:rPr lang="ko-KR" altLang="en-US" dirty="0" smtClean="0"/>
              <a:t>로 사용하려는 문장은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모듈의</a:t>
            </a:r>
            <a:r>
              <a:rPr lang="en-US" altLang="ko-KR" dirty="0" smtClean="0"/>
              <a:t> random</a:t>
            </a:r>
            <a:r>
              <a:rPr lang="ko-KR" altLang="en-US" dirty="0" smtClean="0"/>
              <a:t>에서 사용하는 대표적인 함수는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설명 중 잘못된 것은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내장 함수는 바로 함수를 사용할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모든 모듈과 패키지는 </a:t>
            </a:r>
            <a:r>
              <a:rPr lang="en-US" altLang="ko-KR" dirty="0" smtClean="0"/>
              <a:t>pip </a:t>
            </a:r>
            <a:r>
              <a:rPr lang="ko-KR" altLang="en-US" dirty="0" smtClean="0"/>
              <a:t>등으로 설치해야 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print()</a:t>
            </a:r>
            <a:r>
              <a:rPr lang="ko-KR" altLang="en-US" dirty="0" smtClean="0"/>
              <a:t>가 대표적인 내장 함수이다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모듈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사용하려면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해야 한다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91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12287" y="2056859"/>
            <a:ext cx="596830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개발환경과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가상환경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수업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98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60570" y="2657498"/>
            <a:ext cx="56717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IDLE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에서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모듈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패키지 보기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17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IDLE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File | Path Browser</a:t>
            </a:r>
          </a:p>
          <a:p>
            <a:pPr lvl="1"/>
            <a:r>
              <a:rPr lang="en-US" altLang="ko-KR" dirty="0" err="1" smtClean="0"/>
              <a:t>sys.path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하부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파일도 조회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61" y="1193960"/>
            <a:ext cx="2473881" cy="1956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13" y="1465582"/>
            <a:ext cx="2836475" cy="487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4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IDLE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File </a:t>
            </a:r>
            <a:r>
              <a:rPr lang="en-US" altLang="ko-KR" dirty="0"/>
              <a:t>| </a:t>
            </a:r>
            <a:r>
              <a:rPr lang="en-US" altLang="ko-KR" dirty="0" smtClean="0"/>
              <a:t>Module </a:t>
            </a:r>
            <a:r>
              <a:rPr lang="en-US" altLang="ko-KR" dirty="0"/>
              <a:t>Browser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99" y="1942353"/>
            <a:ext cx="1715816" cy="1113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857" y="1728719"/>
            <a:ext cx="3843843" cy="32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2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IDLE</a:t>
            </a:r>
            <a:r>
              <a:rPr lang="ko-KR" altLang="en-US" dirty="0" smtClean="0"/>
              <a:t>에서 모듈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random: random.py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Menu </a:t>
            </a:r>
            <a:r>
              <a:rPr lang="en-US" altLang="ko-KR" dirty="0" err="1" smtClean="0"/>
              <a:t>alt+c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71" y="427197"/>
            <a:ext cx="2362200" cy="1533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47" y="1738412"/>
            <a:ext cx="2821641" cy="2231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44" y="2224005"/>
            <a:ext cx="4227136" cy="41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5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직접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cmd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 파일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py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REPL </a:t>
            </a:r>
            <a:r>
              <a:rPr lang="ko-KR" altLang="en-US" dirty="0" smtClean="0"/>
              <a:t>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import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5" y="3042655"/>
            <a:ext cx="5181354" cy="3147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590" y="1175106"/>
            <a:ext cx="4694514" cy="49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r>
              <a:rPr lang="en-US" altLang="ko-KR" dirty="0" smtClean="0"/>
              <a:t> package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패키지는 연관된 모듈들의 </a:t>
            </a:r>
            <a:r>
              <a:rPr lang="ko-KR" altLang="en-US" dirty="0" smtClean="0"/>
              <a:t>집합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err="1" smtClean="0"/>
              <a:t>urllib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  <a:p>
            <a:pPr lvl="2"/>
            <a:r>
              <a:rPr lang="en-US" altLang="ko-KR" dirty="0" smtClean="0"/>
              <a:t>URL</a:t>
            </a:r>
            <a:r>
              <a:rPr lang="ko-KR" altLang="en-US" dirty="0"/>
              <a:t>과 관련된 </a:t>
            </a:r>
            <a:r>
              <a:rPr lang="en-US" altLang="ko-KR" dirty="0"/>
              <a:t>request, response, parse </a:t>
            </a:r>
            <a:r>
              <a:rPr lang="ko-KR" altLang="en-US" dirty="0"/>
              <a:t>등 </a:t>
            </a:r>
            <a:r>
              <a:rPr lang="ko-KR" altLang="en-US" dirty="0" smtClean="0"/>
              <a:t>여러 가지의 모듈들이 포함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일반적으로 사용 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모듈과 패키지를 구분하지 않은 경우 많음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파이썬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라이브러리 </a:t>
            </a:r>
            <a:r>
              <a:rPr lang="en-US" altLang="ko-KR" dirty="0" smtClean="0"/>
              <a:t>&gt;= </a:t>
            </a:r>
            <a:r>
              <a:rPr lang="ko-KR" altLang="en-US" dirty="0" smtClean="0"/>
              <a:t>패키지 </a:t>
            </a:r>
            <a:r>
              <a:rPr lang="en-US" altLang="ko-KR" dirty="0" smtClean="0"/>
              <a:t>&gt;=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88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패키지 </a:t>
            </a:r>
            <a:r>
              <a:rPr lang="en-US" altLang="ko-KR" dirty="0" err="1" smtClean="0"/>
              <a:t>urllib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메뉴</a:t>
            </a:r>
            <a:r>
              <a:rPr lang="en-US" altLang="ko-KR" dirty="0" smtClean="0"/>
              <a:t> File | Module Browser</a:t>
            </a:r>
          </a:p>
          <a:p>
            <a:pPr lvl="1"/>
            <a:r>
              <a:rPr lang="en-US" altLang="ko-KR" dirty="0" smtClean="0"/>
              <a:t>alt</a:t>
            </a:r>
            <a:r>
              <a:rPr lang="ko-KR" altLang="en-US" dirty="0" smtClean="0"/>
              <a:t> </a:t>
            </a:r>
            <a:r>
              <a:rPr lang="en-US" altLang="ko-KR" dirty="0" smtClean="0"/>
              <a:t>+ c</a:t>
            </a:r>
          </a:p>
          <a:p>
            <a:pPr lvl="2"/>
            <a:r>
              <a:rPr lang="en-US" altLang="ko-KR" dirty="0" err="1" smtClean="0"/>
              <a:t>urllib.request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92" y="1616753"/>
            <a:ext cx="4137293" cy="3395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197" y="2198749"/>
            <a:ext cx="3704071" cy="392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폴더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C:\Users\</a:t>
            </a:r>
            <a:r>
              <a:rPr lang="ko-KR" altLang="en-US" dirty="0"/>
              <a:t>파이썬</a:t>
            </a:r>
            <a:r>
              <a:rPr lang="en-US" altLang="ko-KR" dirty="0"/>
              <a:t>\</a:t>
            </a:r>
            <a:r>
              <a:rPr lang="en-US" altLang="ko-KR" dirty="0" err="1"/>
              <a:t>AppData</a:t>
            </a:r>
            <a:r>
              <a:rPr lang="en-US" altLang="ko-KR" dirty="0"/>
              <a:t>\Local\Programs\Python\Python38-32\Lib\</a:t>
            </a:r>
            <a:r>
              <a:rPr lang="en-US" altLang="ko-KR" dirty="0" err="1"/>
              <a:t>urllib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15" y="2011998"/>
            <a:ext cx="5414895" cy="41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cmd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path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:\Python21\Python39\Scripts</a:t>
            </a:r>
            <a:r>
              <a:rPr lang="en-US" altLang="ko-KR" dirty="0" smtClean="0"/>
              <a:t>\;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</a:t>
            </a:r>
            <a:r>
              <a:rPr lang="en-US" altLang="ko-KR" dirty="0" smtClean="0"/>
              <a:t>Python21\Python39\;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아나콘다를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path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</a:t>
            </a:r>
            <a:r>
              <a:rPr lang="en-US" altLang="ko-KR" dirty="0" smtClean="0"/>
              <a:t>ProgramData\20210223\Anaconda3;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</a:t>
            </a:r>
            <a:r>
              <a:rPr lang="en-US" altLang="ko-KR" dirty="0" smtClean="0"/>
              <a:t>ProgramData\20210223\Anaconda3\Library\mingw-w64\bin;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:\ProgramData\20210223\Anaconda3\Library\usr\bin</a:t>
            </a:r>
            <a:r>
              <a:rPr lang="en-US" altLang="ko-KR" dirty="0" smtClean="0"/>
              <a:t>;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:\ProgramData\20210223\Anaconda3\Library\bin</a:t>
            </a:r>
            <a:r>
              <a:rPr lang="en-US" altLang="ko-KR" dirty="0" smtClean="0"/>
              <a:t>;</a:t>
            </a:r>
          </a:p>
          <a:p>
            <a:pPr lvl="2"/>
            <a:r>
              <a:rPr lang="en-US" altLang="ko-KR" dirty="0" smtClean="0"/>
              <a:t>D</a:t>
            </a:r>
            <a:r>
              <a:rPr lang="en-US" altLang="ko-KR" dirty="0"/>
              <a:t>:\ProgramData\20210223\Anaconda3\Scripts;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58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폴더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라이브러리 폴더</a:t>
            </a:r>
          </a:p>
          <a:p>
            <a:pPr lvl="1"/>
            <a:r>
              <a:rPr lang="ko-KR" altLang="en-US" dirty="0" smtClean="0"/>
              <a:t>설치 폴더 하부 </a:t>
            </a:r>
            <a:r>
              <a:rPr lang="en-US" altLang="ko-KR" dirty="0" smtClean="0"/>
              <a:t>lib</a:t>
            </a:r>
          </a:p>
          <a:p>
            <a:pPr lvl="2"/>
            <a:r>
              <a:rPr lang="en-US" altLang="ko-KR" dirty="0"/>
              <a:t>D:\</a:t>
            </a:r>
            <a:r>
              <a:rPr lang="en-US" altLang="ko-KR" dirty="0" smtClean="0"/>
              <a:t>Python21\Python39\Lib</a:t>
            </a:r>
          </a:p>
          <a:p>
            <a:pPr lvl="2"/>
            <a:endParaRPr lang="en-US" altLang="ko-KR" dirty="0" smtClean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 smtClean="0"/>
              <a:t>하부 폴더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모듈</a:t>
            </a:r>
            <a:r>
              <a:rPr lang="en-US" altLang="ko-KR" dirty="0" smtClean="0"/>
              <a:t>	</a:t>
            </a:r>
            <a:endParaRPr lang="en-US" altLang="ko-KR" dirty="0"/>
          </a:p>
          <a:p>
            <a:pPr lvl="1"/>
            <a:r>
              <a:rPr lang="en-US" altLang="ko-KR" dirty="0" smtClean="0"/>
              <a:t>*.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391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언어의 인기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nfographic: The Most Popular Programming Languages | Stat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" y="1085672"/>
            <a:ext cx="7589269" cy="54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06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라이브러리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내장 함수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표준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내장 모듈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math</a:t>
            </a:r>
          </a:p>
          <a:p>
            <a:pPr lvl="3"/>
            <a:r>
              <a:rPr lang="ko-KR" altLang="en-US" dirty="0" smtClean="0"/>
              <a:t>소스 없이</a:t>
            </a:r>
            <a:r>
              <a:rPr lang="en-US" altLang="ko-KR" dirty="0" smtClean="0"/>
              <a:t>(C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 기본으로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파이썬</a:t>
            </a:r>
            <a:r>
              <a:rPr lang="en-US" altLang="ko-KR" dirty="0" smtClean="0"/>
              <a:t>)</a:t>
            </a:r>
            <a:r>
              <a:rPr lang="ko-KR" altLang="en-US" dirty="0" smtClean="0"/>
              <a:t> 모듈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random, </a:t>
            </a:r>
            <a:r>
              <a:rPr lang="en-US" altLang="ko-KR" dirty="0" err="1" smtClean="0"/>
              <a:t>os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소스로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3"/>
            <a:r>
              <a:rPr lang="en-US" altLang="ko-KR" dirty="0"/>
              <a:t>\</a:t>
            </a:r>
            <a:r>
              <a:rPr lang="en-US" altLang="ko-KR" dirty="0" smtClean="0"/>
              <a:t>Python39\Lib 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977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7076" y="2253496"/>
            <a:ext cx="8559478" cy="454567"/>
          </a:xfrm>
        </p:spPr>
        <p:txBody>
          <a:bodyPr/>
          <a:lstStyle/>
          <a:p>
            <a:r>
              <a:rPr lang="ko-KR" altLang="en-US" dirty="0" smtClean="0"/>
              <a:t>모듈 </a:t>
            </a:r>
            <a:r>
              <a:rPr lang="en-US" altLang="ko-KR" dirty="0" err="1" smtClean="0"/>
              <a:t>os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os.getcwd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os.getpid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os.listdir</a:t>
            </a:r>
            <a:r>
              <a:rPr lang="en-US" altLang="ko-KR" dirty="0" smtClean="0"/>
              <a:t>(‘.’)</a:t>
            </a:r>
          </a:p>
          <a:p>
            <a:r>
              <a:rPr lang="ko-KR" altLang="en-US" dirty="0" smtClean="0"/>
              <a:t>전체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목록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dir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os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모듈</a:t>
            </a:r>
            <a:r>
              <a:rPr lang="en-US" altLang="ko-KR" smtClean="0"/>
              <a:t> 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150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66045" y="2657498"/>
            <a:ext cx="66607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인터프리터를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쉘로 활용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945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쉘 실행과 종료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파이썬 쉘 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명령어 </a:t>
            </a:r>
            <a:r>
              <a:rPr lang="en-US" altLang="ko-KR" dirty="0" smtClean="0"/>
              <a:t>python</a:t>
            </a:r>
          </a:p>
          <a:p>
            <a:r>
              <a:rPr lang="ko-KR" altLang="en-US" dirty="0" smtClean="0"/>
              <a:t>쉘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나가기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ctrl+D</a:t>
            </a:r>
            <a:r>
              <a:rPr lang="en-US" altLang="ko-KR" dirty="0" smtClean="0"/>
              <a:t>, exit()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2615615"/>
            <a:ext cx="6911789" cy="36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hello.py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직접 파이썬 소스인 파일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</a:t>
            </a:r>
            <a:r>
              <a:rPr lang="ko-KR" altLang="en-US" dirty="0" smtClean="0"/>
              <a:t> </a:t>
            </a:r>
            <a:r>
              <a:rPr lang="en-US" altLang="ko-KR" dirty="0" smtClean="0"/>
              <a:t>hello.py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14" y="2183095"/>
            <a:ext cx="8181975" cy="2628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90" y="3769711"/>
            <a:ext cx="46767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 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옵션 </a:t>
            </a:r>
            <a:r>
              <a:rPr lang="en-US" altLang="ko-KR" dirty="0" smtClean="0"/>
              <a:t>-c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/>
              <a:t>python -c "</a:t>
            </a:r>
            <a:r>
              <a:rPr lang="en-US" altLang="ko-KR" dirty="0" err="1"/>
              <a:t>i</a:t>
            </a:r>
            <a:r>
              <a:rPr lang="en-US" altLang="ko-KR" dirty="0"/>
              <a:t> = 10; print('</a:t>
            </a:r>
            <a:r>
              <a:rPr lang="ko-KR" altLang="en-US" dirty="0"/>
              <a:t>짝수</a:t>
            </a:r>
            <a:r>
              <a:rPr lang="en-US" altLang="ko-KR" dirty="0"/>
              <a:t>') if i%2 == 0 else print('</a:t>
            </a:r>
            <a:r>
              <a:rPr lang="ko-KR" altLang="en-US" dirty="0"/>
              <a:t>홀수</a:t>
            </a:r>
            <a:r>
              <a:rPr lang="en-US" altLang="ko-KR" dirty="0"/>
              <a:t>')"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14" y="1942419"/>
            <a:ext cx="81819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0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90464" y="2657498"/>
            <a:ext cx="6211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표준 파이썬 매뉴얼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555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매뉴얼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9" y="1193960"/>
            <a:ext cx="6594484" cy="49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36713" y="2657498"/>
            <a:ext cx="5519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표준 패키지 활용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00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Palnet_and_moon.py </a:t>
            </a:r>
            <a:r>
              <a:rPr lang="ko-KR" altLang="en-US" dirty="0" smtClean="0"/>
              <a:t>실행 해보기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from import </a:t>
            </a:r>
            <a:r>
              <a:rPr lang="ko-KR" altLang="en-US" dirty="0" smtClean="0"/>
              <a:t>구문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from </a:t>
            </a:r>
            <a:r>
              <a:rPr lang="ko-KR" altLang="en-US" dirty="0" err="1" smtClean="0"/>
              <a:t>도듈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패키지명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import 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 as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다른사용이름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패키지 </a:t>
            </a:r>
            <a:r>
              <a:rPr lang="en-US" altLang="ko-KR" dirty="0" err="1" smtClean="0"/>
              <a:t>turtledemo</a:t>
            </a:r>
            <a:r>
              <a:rPr lang="ko-KR" altLang="en-US" dirty="0" smtClean="0"/>
              <a:t>로 여러 모듈을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&gt;&gt;&gt; from </a:t>
            </a:r>
            <a:r>
              <a:rPr lang="en-US" altLang="ko-KR" dirty="0" err="1"/>
              <a:t>turtledemo</a:t>
            </a:r>
            <a:r>
              <a:rPr lang="en-US" altLang="ko-KR" dirty="0"/>
              <a:t> import </a:t>
            </a:r>
            <a:r>
              <a:rPr lang="en-US" altLang="ko-KR" dirty="0" err="1"/>
              <a:t>planet_and_moon</a:t>
            </a:r>
            <a:r>
              <a:rPr lang="en-US" altLang="ko-KR" dirty="0"/>
              <a:t> as pm</a:t>
            </a:r>
          </a:p>
          <a:p>
            <a:pPr lvl="1"/>
            <a:r>
              <a:rPr lang="en-US" altLang="ko-KR" dirty="0" smtClean="0"/>
              <a:t>&gt;&gt;&gt; </a:t>
            </a:r>
            <a:r>
              <a:rPr lang="en-US" altLang="ko-KR" dirty="0" err="1"/>
              <a:t>dir</a:t>
            </a:r>
            <a:r>
              <a:rPr lang="en-US" altLang="ko-KR" dirty="0"/>
              <a:t>(pm)</a:t>
            </a:r>
          </a:p>
          <a:p>
            <a:pPr lvl="1"/>
            <a:r>
              <a:rPr lang="en-US" altLang="ko-KR" dirty="0"/>
              <a:t>['G', '</a:t>
            </a:r>
            <a:r>
              <a:rPr lang="en-US" altLang="ko-KR" dirty="0" err="1"/>
              <a:t>GravSys</a:t>
            </a:r>
            <a:r>
              <a:rPr lang="en-US" altLang="ko-KR" dirty="0"/>
              <a:t>', 'Shape', 'Star', 'Turtle', '</a:t>
            </a:r>
            <a:r>
              <a:rPr lang="en-US" altLang="ko-KR" dirty="0" err="1"/>
              <a:t>Vec</a:t>
            </a:r>
            <a:r>
              <a:rPr lang="en-US" altLang="ko-KR" dirty="0"/>
              <a:t>', '__</a:t>
            </a:r>
            <a:r>
              <a:rPr lang="en-US" altLang="ko-KR" dirty="0" err="1"/>
              <a:t>builtins</a:t>
            </a:r>
            <a:r>
              <a:rPr lang="en-US" altLang="ko-KR" dirty="0"/>
              <a:t>__', '__cached__', '__doc__', '__file__', '__loader__', '__name__', '__package__', '__spec__', 'main', '</a:t>
            </a:r>
            <a:r>
              <a:rPr lang="en-US" altLang="ko-KR" dirty="0" err="1"/>
              <a:t>mainloop</a:t>
            </a:r>
            <a:r>
              <a:rPr lang="en-US" altLang="ko-KR" dirty="0"/>
              <a:t>']</a:t>
            </a:r>
          </a:p>
          <a:p>
            <a:pPr lvl="1"/>
            <a:r>
              <a:rPr lang="en-US" altLang="ko-KR" dirty="0"/>
              <a:t>&gt;&gt;&gt; </a:t>
            </a:r>
            <a:r>
              <a:rPr lang="en-US" altLang="ko-KR" dirty="0" err="1"/>
              <a:t>pm.main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14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활용 영역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데이터과학</a:t>
            </a:r>
            <a:r>
              <a:rPr lang="ko-KR" altLang="en-US" dirty="0" smtClean="0"/>
              <a:t> </a:t>
            </a:r>
            <a:r>
              <a:rPr lang="ko-KR" altLang="en-US" dirty="0"/>
              <a:t>학습 순서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0" y="1618791"/>
            <a:ext cx="8100744" cy="3173487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886788" y="4641947"/>
            <a:ext cx="2698622" cy="1390964"/>
          </a:xfrm>
          <a:prstGeom prst="wedgeRectCallout">
            <a:avLst>
              <a:gd name="adj1" fmla="val 22335"/>
              <a:gd name="adj2" fmla="val -100388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파이썬 </a:t>
            </a:r>
            <a:r>
              <a:rPr lang="ko-KR" altLang="en-US" dirty="0" err="1" smtClean="0">
                <a:solidFill>
                  <a:schemeClr val="tx1"/>
                </a:solidFill>
              </a:rPr>
              <a:t>개발환경과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가상환경의</a:t>
            </a:r>
            <a:r>
              <a:rPr lang="ko-KR" altLang="en-US" dirty="0" smtClean="0">
                <a:solidFill>
                  <a:schemeClr val="tx1"/>
                </a:solidFill>
              </a:rPr>
              <a:t> 수업의 위치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문장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를 예를 들어 설명하시오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문장 </a:t>
            </a:r>
            <a:r>
              <a:rPr lang="en-US" altLang="ko-KR" dirty="0" smtClean="0"/>
              <a:t>from import</a:t>
            </a:r>
            <a:r>
              <a:rPr lang="ko-KR" altLang="en-US" dirty="0"/>
              <a:t>를 예를 들어 설명하시오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파이썬에서</a:t>
            </a:r>
            <a:r>
              <a:rPr lang="ko-KR" altLang="en-US" dirty="0" smtClean="0"/>
              <a:t> 모듈의 집합을 의미하는 용어는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 smtClean="0"/>
              <a:t>IDLE </a:t>
            </a:r>
            <a:r>
              <a:rPr lang="ko-KR" altLang="en-US" dirty="0" smtClean="0"/>
              <a:t>쉘에서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소스를 바로 볼 수 있는 메뉴는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9</a:t>
            </a:r>
            <a:r>
              <a:rPr lang="ko-KR" altLang="en-US" dirty="0" smtClean="0"/>
              <a:t>까지 한 줄에 출력하는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코드는</a:t>
            </a:r>
            <a:r>
              <a:rPr lang="en-US" altLang="ko-KR" dirty="0" smtClean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21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표준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설명 중 잘못된 것은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모듈 </a:t>
            </a:r>
            <a:r>
              <a:rPr lang="en-US" altLang="ko-KR" dirty="0" smtClean="0"/>
              <a:t>random</a:t>
            </a:r>
            <a:r>
              <a:rPr lang="ko-KR" altLang="en-US" dirty="0" smtClean="0"/>
              <a:t>에는 </a:t>
            </a:r>
            <a:r>
              <a:rPr lang="en-US" altLang="ko-KR" dirty="0" err="1" smtClean="0"/>
              <a:t>randint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함수가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파이썬 모듈의 집합을 </a:t>
            </a:r>
            <a:r>
              <a:rPr lang="ko-KR" altLang="en-US" dirty="0" err="1" smtClean="0"/>
              <a:t>패키지라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표준 모듈이 설치된 폴더는 </a:t>
            </a:r>
            <a:r>
              <a:rPr lang="en-US" altLang="ko-KR" dirty="0" smtClean="0"/>
              <a:t>\</a:t>
            </a:r>
            <a:r>
              <a:rPr lang="en-US" altLang="ko-KR" dirty="0"/>
              <a:t>Python39\Lib </a:t>
            </a:r>
            <a:r>
              <a:rPr lang="ko-KR" altLang="en-US" dirty="0" smtClean="0"/>
              <a:t>폴더이다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pPr lvl="1"/>
            <a:r>
              <a:rPr lang="ko-KR" altLang="en-US" dirty="0" smtClean="0"/>
              <a:t>명령어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으로 파이썬 쉘을 실행시킬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45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ko-KR" altLang="en-US" dirty="0" err="1" smtClean="0"/>
              <a:t>개발환경과</a:t>
            </a:r>
            <a:r>
              <a:rPr lang="ko-KR" altLang="en-US" dirty="0" smtClean="0"/>
              <a:t> 가상환경 소개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다양한 개발환경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개발환경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IDLE </a:t>
            </a:r>
            <a:r>
              <a:rPr lang="ko-KR" altLang="en-US" dirty="0" smtClean="0"/>
              <a:t>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통합개발환경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Pycharm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Spyder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노트북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ipython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ipynb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주피터 노트북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코랩</a:t>
            </a:r>
            <a:r>
              <a:rPr lang="ko-KR" altLang="en-US" dirty="0" smtClean="0"/>
              <a:t> 노트북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캐글</a:t>
            </a:r>
            <a:r>
              <a:rPr lang="ko-KR" altLang="en-US" dirty="0" smtClean="0"/>
              <a:t> 노트북</a:t>
            </a:r>
            <a:endParaRPr lang="en-US" altLang="ko-KR" dirty="0"/>
          </a:p>
          <a:p>
            <a:pPr lvl="1"/>
            <a:r>
              <a:rPr lang="ko-KR" altLang="en-US" dirty="0" smtClean="0"/>
              <a:t>전문 에디터 개발환경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 코드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서블라임</a:t>
            </a:r>
            <a:r>
              <a:rPr lang="ko-KR" altLang="en-US" dirty="0" smtClean="0"/>
              <a:t> 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아톰 등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가상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독립적인 파이썬 개발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컴퓨터에 여러 개 생성 가능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7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수업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2021-4/26(</a:t>
            </a:r>
            <a:r>
              <a:rPr lang="ko-KR" altLang="en-US" sz="1800" dirty="0" smtClean="0"/>
              <a:t>월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에서</a:t>
            </a:r>
            <a:r>
              <a:rPr lang="en-US" altLang="ko-KR" sz="1800" dirty="0" smtClean="0"/>
              <a:t> 6/4</a:t>
            </a:r>
            <a:r>
              <a:rPr lang="ko-KR" altLang="en-US" sz="1800" dirty="0" smtClean="0"/>
              <a:t>까지 </a:t>
            </a:r>
            <a:r>
              <a:rPr lang="en-US" altLang="ko-KR" sz="1800" dirty="0"/>
              <a:t>6</a:t>
            </a:r>
            <a:r>
              <a:rPr lang="ko-KR" altLang="en-US" sz="1800" dirty="0" smtClean="0"/>
              <a:t>주 동안 총 </a:t>
            </a:r>
            <a:r>
              <a:rPr lang="en-US" altLang="ko-KR" sz="1800" dirty="0"/>
              <a:t>36</a:t>
            </a:r>
            <a:r>
              <a:rPr lang="ko-KR" altLang="en-US" sz="1800" dirty="0"/>
              <a:t>시간 </a:t>
            </a:r>
          </a:p>
          <a:p>
            <a:pPr lvl="1"/>
            <a:r>
              <a:rPr lang="ko-KR" altLang="en-US" sz="1400" dirty="0" smtClean="0"/>
              <a:t>매주 금요일</a:t>
            </a:r>
            <a:r>
              <a:rPr lang="en-US" altLang="ko-KR" sz="1400" dirty="0" smtClean="0"/>
              <a:t>(6</a:t>
            </a:r>
            <a:r>
              <a:rPr lang="ko-KR" altLang="en-US" sz="1400" dirty="0" smtClean="0"/>
              <a:t>시간</a:t>
            </a:r>
            <a:r>
              <a:rPr lang="en-US" altLang="ko-KR" sz="1400" dirty="0" smtClean="0"/>
              <a:t>), </a:t>
            </a:r>
            <a:r>
              <a:rPr lang="ko-KR" altLang="en-US" sz="1400" dirty="0" smtClean="0"/>
              <a:t>온라인 강좌</a:t>
            </a:r>
            <a:endParaRPr lang="en-US" altLang="ko-KR" sz="1400" dirty="0" smtClean="0"/>
          </a:p>
          <a:p>
            <a:r>
              <a:rPr lang="ko-KR" altLang="en-US" sz="1800" dirty="0" smtClean="0"/>
              <a:t>참고자료</a:t>
            </a:r>
            <a:endParaRPr lang="en-US" altLang="ko-KR" sz="1800" dirty="0" smtClean="0"/>
          </a:p>
          <a:p>
            <a:pPr lvl="1"/>
            <a:r>
              <a:rPr lang="ko-KR" altLang="en-US" sz="1400" dirty="0" smtClean="0"/>
              <a:t>여러분을 위한 참고자료</a:t>
            </a:r>
            <a:r>
              <a:rPr lang="en-US" altLang="ko-KR" sz="1400" dirty="0" smtClean="0"/>
              <a:t>:</a:t>
            </a:r>
          </a:p>
          <a:p>
            <a:pPr lvl="2"/>
            <a:r>
              <a:rPr lang="ko-KR" altLang="en-US" sz="1400" dirty="0"/>
              <a:t>파이썬 알고리즘 </a:t>
            </a:r>
            <a:r>
              <a:rPr lang="ko-KR" altLang="en-US" sz="1400" dirty="0" smtClean="0"/>
              <a:t>인터뷰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95</a:t>
            </a:r>
            <a:r>
              <a:rPr lang="ko-KR" altLang="en-US" sz="1400" dirty="0"/>
              <a:t>가지 알고리즘 문제 풀이로 완성하는 코딩 테스트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코딩 참조</a:t>
            </a:r>
            <a:r>
              <a:rPr lang="en-US" altLang="ko-KR" sz="1400" dirty="0" smtClean="0"/>
              <a:t>:</a:t>
            </a:r>
            <a:endParaRPr lang="ko-KR" altLang="en-US" sz="1400" dirty="0"/>
          </a:p>
          <a:p>
            <a:pPr lvl="2"/>
            <a:r>
              <a:rPr lang="ko-KR" altLang="en-US" sz="1400" dirty="0" err="1" smtClean="0"/>
              <a:t>왕초보를</a:t>
            </a:r>
            <a:r>
              <a:rPr lang="ko-KR" altLang="en-US" sz="1400" dirty="0" smtClean="0"/>
              <a:t> 위한 파이썬</a:t>
            </a:r>
            <a:endParaRPr lang="en-US" altLang="ko-KR" sz="1400" dirty="0" smtClean="0"/>
          </a:p>
          <a:p>
            <a:pPr lvl="3"/>
            <a:r>
              <a:rPr lang="en-US" altLang="ko-KR" sz="1200" dirty="0">
                <a:hlinkClick r:id="rId2"/>
              </a:rPr>
              <a:t>https://</a:t>
            </a:r>
            <a:r>
              <a:rPr lang="en-US" altLang="ko-KR" sz="1200" dirty="0" smtClean="0">
                <a:hlinkClick r:id="rId2"/>
              </a:rPr>
              <a:t>wikidocs.net/book/2</a:t>
            </a:r>
            <a:endParaRPr lang="en-US" altLang="ko-KR" sz="1200" dirty="0" smtClean="0"/>
          </a:p>
          <a:p>
            <a:pPr lvl="2"/>
            <a:r>
              <a:rPr lang="ko-KR" altLang="en-US" sz="1400" dirty="0" err="1" smtClean="0"/>
              <a:t>데이터싸이언스</a:t>
            </a:r>
            <a:r>
              <a:rPr lang="ko-KR" altLang="en-US" sz="1400" dirty="0" smtClean="0"/>
              <a:t> 스쿨</a:t>
            </a:r>
            <a:endParaRPr lang="en-US" altLang="ko-KR" sz="1400" dirty="0" smtClean="0"/>
          </a:p>
          <a:p>
            <a:pPr lvl="3"/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datascienceschool.net/intro.html</a:t>
            </a:r>
            <a:endParaRPr lang="en-US" altLang="ko-KR" sz="1200" dirty="0"/>
          </a:p>
          <a:p>
            <a:pPr lvl="2"/>
            <a:r>
              <a:rPr lang="en-US" altLang="ko-KR" sz="1400" dirty="0" smtClean="0"/>
              <a:t>Realpython.com </a:t>
            </a:r>
          </a:p>
          <a:p>
            <a:pPr lvl="2"/>
            <a:r>
              <a:rPr lang="ko-KR" altLang="en-US" sz="1400" dirty="0" err="1" smtClean="0"/>
              <a:t>파이썬으로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시작하는 컴퓨터과학입문</a:t>
            </a:r>
          </a:p>
          <a:p>
            <a:pPr lvl="2"/>
            <a:r>
              <a:rPr lang="ko-KR" altLang="en-US" sz="1400" dirty="0" err="1" smtClean="0"/>
              <a:t>파이썬프로그래밍개론</a:t>
            </a:r>
            <a:r>
              <a:rPr lang="en-US" altLang="ko-KR" sz="1400" dirty="0"/>
              <a:t>(An Introduction to Programming using Python</a:t>
            </a:r>
            <a:r>
              <a:rPr lang="en-US" altLang="ko-KR" sz="1400" dirty="0" smtClean="0"/>
              <a:t>)</a:t>
            </a:r>
          </a:p>
          <a:p>
            <a:r>
              <a:rPr lang="ko-KR" altLang="en-US" sz="1800" dirty="0" smtClean="0"/>
              <a:t>일정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변경될 수 있음</a:t>
            </a:r>
            <a:r>
              <a:rPr lang="en-US" altLang="ko-KR" sz="1800" dirty="0" smtClean="0"/>
              <a:t>)</a:t>
            </a:r>
            <a:endParaRPr lang="en-US" altLang="ko-KR" sz="1800" dirty="0"/>
          </a:p>
          <a:p>
            <a:pPr lvl="1"/>
            <a:endParaRPr lang="ko-KR" altLang="en-US" sz="1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92705"/>
              </p:ext>
            </p:extLst>
          </p:nvPr>
        </p:nvGraphicFramePr>
        <p:xfrm>
          <a:off x="915376" y="4939079"/>
          <a:ext cx="7671167" cy="1628452"/>
        </p:xfrm>
        <a:graphic>
          <a:graphicData uri="http://schemas.openxmlformats.org/drawingml/2006/table">
            <a:tbl>
              <a:tblPr/>
              <a:tblGrid>
                <a:gridCol w="688836">
                  <a:extLst>
                    <a:ext uri="{9D8B030D-6E8A-4147-A177-3AD203B41FA5}">
                      <a16:colId xmlns:a16="http://schemas.microsoft.com/office/drawing/2014/main" val="322929337"/>
                    </a:ext>
                  </a:extLst>
                </a:gridCol>
                <a:gridCol w="3228334">
                  <a:extLst>
                    <a:ext uri="{9D8B030D-6E8A-4147-A177-3AD203B41FA5}">
                      <a16:colId xmlns:a16="http://schemas.microsoft.com/office/drawing/2014/main" val="538811023"/>
                    </a:ext>
                  </a:extLst>
                </a:gridCol>
                <a:gridCol w="3753997">
                  <a:extLst>
                    <a:ext uri="{9D8B030D-6E8A-4147-A177-3AD203B41FA5}">
                      <a16:colId xmlns:a16="http://schemas.microsoft.com/office/drawing/2014/main" val="2415943186"/>
                    </a:ext>
                  </a:extLst>
                </a:gridCol>
              </a:tblGrid>
              <a:tr h="2288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ea typeface="맑은 고딕" panose="020B0503020000020004" pitchFamily="50" charset="-127"/>
                        </a:rPr>
                        <a:t>오전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오후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342890"/>
                  </a:ext>
                </a:extLst>
              </a:tr>
              <a:tr h="2288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sz="1200">
                          <a:effectLst/>
                          <a:ea typeface="맑은 고딕" panose="020B0503020000020004" pitchFamily="50" charset="-127"/>
                        </a:rPr>
                        <a:t>일차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파이썬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  <a:ea typeface="Malgun Gothic" panose="020B0503020000020004" pitchFamily="50" charset="-127"/>
                        </a:rPr>
                        <a:t>표준</a:t>
                      </a:r>
                      <a:r>
                        <a:rPr lang="en-US" sz="1200" dirty="0" smtClean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개발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 smtClean="0">
                          <a:effectLst/>
                          <a:ea typeface="Malgun Gothic" panose="020B0503020000020004" pitchFamily="50" charset="-127"/>
                        </a:rPr>
                        <a:t>환경</a:t>
                      </a:r>
                      <a:r>
                        <a:rPr lang="en-US" altLang="ko-KR" sz="1200" dirty="0" smtClean="0">
                          <a:effectLst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effectLst/>
                          <a:ea typeface="Malgun Gothic" panose="020B0503020000020004" pitchFamily="50" charset="-127"/>
                        </a:rPr>
                        <a:t>모듈과 패키지</a:t>
                      </a:r>
                      <a:r>
                        <a:rPr lang="en-US" sz="1200" dirty="0" smtClean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endParaRPr lang="ko-KR" sz="1200" dirty="0"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effectLst/>
                          <a:ea typeface="맑은 고딕" panose="020B0503020000020004" pitchFamily="50" charset="-127"/>
                        </a:rPr>
                        <a:t>참조 사이트를 통한 </a:t>
                      </a:r>
                      <a:r>
                        <a:rPr lang="ko-KR" sz="1200" dirty="0" smtClean="0">
                          <a:effectLst/>
                          <a:ea typeface="맑은 고딕" panose="020B0503020000020004" pitchFamily="50" charset="-127"/>
                        </a:rPr>
                        <a:t>파이썬</a:t>
                      </a:r>
                      <a:r>
                        <a:rPr lang="en-US" sz="1200" dirty="0" smtClean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  <a:ea typeface="Malgun Gothic" panose="020B0503020000020004" pitchFamily="50" charset="-127"/>
                        </a:rPr>
                        <a:t>기본 </a:t>
                      </a:r>
                      <a:r>
                        <a:rPr lang="ko-KR" sz="1200" dirty="0" smtClean="0">
                          <a:effectLst/>
                          <a:ea typeface="Malgun Gothic" panose="020B0503020000020004" pitchFamily="50" charset="-127"/>
                        </a:rPr>
                        <a:t>문법</a:t>
                      </a:r>
                      <a:endParaRPr lang="ko-KR" sz="1200" dirty="0">
                        <a:effectLst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838466"/>
                  </a:ext>
                </a:extLst>
              </a:tr>
              <a:tr h="2288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2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아나콘다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설치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주피터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노트북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사용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ea typeface="맑은 고딕" panose="020B0503020000020004" pitchFamily="50" charset="-127"/>
                        </a:rPr>
                        <a:t>파이썬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 err="1" smtClean="0">
                          <a:effectLst/>
                          <a:ea typeface="Malgun Gothic" panose="020B0503020000020004" pitchFamily="50" charset="-127"/>
                        </a:rPr>
                        <a:t>딕셔너리와</a:t>
                      </a:r>
                      <a:r>
                        <a:rPr lang="en-US" sz="1200" dirty="0" smtClean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 err="1">
                          <a:effectLst/>
                          <a:ea typeface="Malgun Gothic" panose="020B0503020000020004" pitchFamily="50" charset="-127"/>
                        </a:rPr>
                        <a:t>튜플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sz="1200" dirty="0" smtClean="0">
                          <a:effectLst/>
                          <a:ea typeface="Malgun Gothic" panose="020B0503020000020004" pitchFamily="50" charset="-127"/>
                        </a:rPr>
                        <a:t>집합</a:t>
                      </a:r>
                      <a:r>
                        <a:rPr lang="en-US" altLang="ko-KR" sz="1200" dirty="0" smtClean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  <a:ea typeface="Malgun Gothic" panose="020B0503020000020004" pitchFamily="50" charset="-127"/>
                        </a:rPr>
                        <a:t>등 점검</a:t>
                      </a:r>
                      <a:endParaRPr lang="ko-KR" sz="1200" dirty="0">
                        <a:effectLst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546206"/>
                  </a:ext>
                </a:extLst>
              </a:tr>
              <a:tr h="2288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3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모듈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기본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파이참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설치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endParaRPr lang="ko-KR" sz="1200"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맑은 고딕" panose="020B0503020000020004" pitchFamily="50" charset="-127"/>
                        </a:rPr>
                        <a:t>파이썬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문법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코딩하기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, import this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코딩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endParaRPr lang="ko-KR" sz="1200">
                        <a:effectLst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57653"/>
                  </a:ext>
                </a:extLst>
              </a:tr>
              <a:tr h="2288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4</a:t>
                      </a:r>
                      <a:r>
                        <a:rPr lang="ko-KR" sz="1200">
                          <a:effectLst/>
                          <a:ea typeface="맑은 고딕" panose="020B0503020000020004" pitchFamily="50" charset="-127"/>
                        </a:rPr>
                        <a:t>일차</a:t>
                      </a:r>
                      <a:endParaRPr lang="ko-KR" sz="1200">
                        <a:effectLst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가상환경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개요와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생성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endParaRPr lang="ko-KR" sz="1200"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맑은 고딕" panose="020B0503020000020004" pitchFamily="50" charset="-127"/>
                        </a:rPr>
                        <a:t>직접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가상환경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생성과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파이참에서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생성</a:t>
                      </a:r>
                      <a:endParaRPr lang="ko-KR" sz="1200">
                        <a:effectLst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768741"/>
                  </a:ext>
                </a:extLst>
              </a:tr>
              <a:tr h="2288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5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주피터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노트북과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파이참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심화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맑은 고딕" panose="020B0503020000020004" pitchFamily="50" charset="-127"/>
                        </a:rPr>
                        <a:t>구글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코랩</a:t>
                      </a:r>
                      <a:endParaRPr lang="ko-KR" sz="1200">
                        <a:effectLst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093822"/>
                  </a:ext>
                </a:extLst>
              </a:tr>
              <a:tr h="2288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6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비주얼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스튜디오</a:t>
                      </a: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코드</a:t>
                      </a: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 err="1" smtClean="0">
                          <a:effectLst/>
                          <a:ea typeface="맑은 고딕" panose="020B0503020000020004" pitchFamily="50" charset="-127"/>
                        </a:rPr>
                        <a:t>서</a:t>
                      </a:r>
                      <a:r>
                        <a:rPr lang="ko-KR" altLang="en-US" sz="1200" dirty="0" err="1" smtClean="0">
                          <a:effectLst/>
                          <a:ea typeface="맑은 고딕" panose="020B0503020000020004" pitchFamily="50" charset="-127"/>
                        </a:rPr>
                        <a:t>블</a:t>
                      </a:r>
                      <a:r>
                        <a:rPr lang="ko-KR" sz="1200" dirty="0" err="1" smtClean="0">
                          <a:effectLst/>
                          <a:ea typeface="맑은 고딕" panose="020B0503020000020004" pitchFamily="50" charset="-127"/>
                        </a:rPr>
                        <a:t>라임텍스트와</a:t>
                      </a:r>
                      <a:r>
                        <a:rPr lang="en-US" sz="1200" dirty="0" smtClean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아톰</a:t>
                      </a:r>
                      <a:endParaRPr lang="ko-KR" sz="1200" dirty="0">
                        <a:effectLst/>
                      </a:endParaRPr>
                    </a:p>
                  </a:txBody>
                  <a:tcPr marL="37317" marR="37317" marT="24878" marB="24878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20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강좌를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제공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smtClean="0"/>
              <a:t>github.com/lee7py/2021-py-IDE-VE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36" y="1676240"/>
            <a:ext cx="5979552" cy="46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온라인 파이썬 개발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 파이썬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</a:t>
            </a:r>
            <a:r>
              <a:rPr lang="en-US" altLang="ko-KR" dirty="0" smtClean="0">
                <a:hlinkClick r:id="rId2"/>
              </a:rPr>
              <a:t>://python.org</a:t>
            </a:r>
            <a:endParaRPr lang="en-US" altLang="ko-KR" dirty="0" smtClean="0"/>
          </a:p>
          <a:p>
            <a:r>
              <a:rPr lang="en-US" altLang="ko-KR" dirty="0" err="1">
                <a:hlinkClick r:id="rId3"/>
              </a:rPr>
              <a:t>pythonanywhere</a:t>
            </a:r>
            <a:endParaRPr lang="en-US" altLang="ko-KR" dirty="0">
              <a:hlinkClick r:id="rId3"/>
            </a:endParaRPr>
          </a:p>
          <a:p>
            <a:pPr lvl="1"/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www.pythonanywhere.com</a:t>
            </a:r>
            <a:endParaRPr lang="en-US" altLang="ko-KR" dirty="0" smtClean="0"/>
          </a:p>
          <a:p>
            <a:r>
              <a:rPr lang="en-US" altLang="ko-KR" dirty="0" err="1" smtClean="0"/>
              <a:t>ideone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smtClean="0">
                <a:hlinkClick r:id="rId4"/>
              </a:rPr>
              <a:t>ideone.com</a:t>
            </a:r>
            <a:endParaRPr lang="en-US" altLang="ko-KR" dirty="0" smtClean="0"/>
          </a:p>
          <a:p>
            <a:r>
              <a:rPr lang="ko-KR" altLang="en-US" dirty="0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코랩</a:t>
            </a:r>
            <a:endParaRPr lang="en-US" altLang="ko-KR" dirty="0" smtClean="0"/>
          </a:p>
          <a:p>
            <a:r>
              <a:rPr lang="ko-KR" altLang="en-US" dirty="0" err="1" smtClean="0"/>
              <a:t>캐글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345" y="4051726"/>
            <a:ext cx="3838426" cy="22296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11" y="4057828"/>
            <a:ext cx="3838901" cy="21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20219</TotalTime>
  <Words>1222</Words>
  <Application>Microsoft Office PowerPoint</Application>
  <PresentationFormat>화면 슬라이드 쇼(4:3)</PresentationFormat>
  <Paragraphs>375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나눔고딕</vt:lpstr>
      <vt:lpstr>Malgun Gothic</vt:lpstr>
      <vt:lpstr>Malgun Gothic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파이썬 언어의 인기 </vt:lpstr>
      <vt:lpstr>파이썬의 활용 영역</vt:lpstr>
      <vt:lpstr>다양한 개발환경과 가상환경 소개</vt:lpstr>
      <vt:lpstr>수업 개요</vt:lpstr>
      <vt:lpstr>강좌를 위한 깃허브 제공</vt:lpstr>
      <vt:lpstr>온라인 파이썬 개발 환경</vt:lpstr>
      <vt:lpstr>표준 파이썬 설치</vt:lpstr>
      <vt:lpstr>PowerPoint 프레젠테이션</vt:lpstr>
      <vt:lpstr>IDLE 문서</vt:lpstr>
      <vt:lpstr>그래픽 모듈 ‘거북이’</vt:lpstr>
      <vt:lpstr>Quiz</vt:lpstr>
      <vt:lpstr>PowerPoint 프레젠테이션</vt:lpstr>
      <vt:lpstr>PowerPoint 프레젠테이션</vt:lpstr>
      <vt:lpstr>파이썬 설치 후 메뉴</vt:lpstr>
      <vt:lpstr>IDLE 쉘</vt:lpstr>
      <vt:lpstr>패키지 설치 폴더</vt:lpstr>
      <vt:lpstr>파이썬의 철학</vt:lpstr>
      <vt:lpstr>파이썬 재실행</vt:lpstr>
      <vt:lpstr>주요 기능</vt:lpstr>
      <vt:lpstr>코딩 지동 완성 기능 </vt:lpstr>
      <vt:lpstr>PowerPoint 프레젠테이션</vt:lpstr>
      <vt:lpstr>표준 라이브러리</vt:lpstr>
      <vt:lpstr>내장 함수</vt:lpstr>
      <vt:lpstr>모듈 module</vt:lpstr>
      <vt:lpstr>Quiz</vt:lpstr>
      <vt:lpstr>PowerPoint 프레젠테이션</vt:lpstr>
      <vt:lpstr>PowerPoint 프레젠테이션</vt:lpstr>
      <vt:lpstr>IDLE 메뉴 1</vt:lpstr>
      <vt:lpstr>IDLE 메뉴 2</vt:lpstr>
      <vt:lpstr>IDLE에서 모듈 확인</vt:lpstr>
      <vt:lpstr>모듈 직접 실행</vt:lpstr>
      <vt:lpstr>패키지 package</vt:lpstr>
      <vt:lpstr>패키지 확인</vt:lpstr>
      <vt:lpstr>패키지 폴더 확인</vt:lpstr>
      <vt:lpstr>path</vt:lpstr>
      <vt:lpstr>폴더 확인</vt:lpstr>
      <vt:lpstr>표준 라이브러리</vt:lpstr>
      <vt:lpstr>모듈 os</vt:lpstr>
      <vt:lpstr>PowerPoint 프레젠테이션</vt:lpstr>
      <vt:lpstr>파이썬 쉘 실행과 종료 </vt:lpstr>
      <vt:lpstr>파일에 저장, hello.py</vt:lpstr>
      <vt:lpstr>한 줄 실행</vt:lpstr>
      <vt:lpstr>PowerPoint 프레젠테이션</vt:lpstr>
      <vt:lpstr>파이썬 매뉴얼</vt:lpstr>
      <vt:lpstr>PowerPoint 프레젠테이션</vt:lpstr>
      <vt:lpstr>Palnet_and_moon.py 실행 해보기</vt:lpstr>
      <vt:lpstr>Quiz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694</cp:revision>
  <dcterms:created xsi:type="dcterms:W3CDTF">2013-05-23T04:26:30Z</dcterms:created>
  <dcterms:modified xsi:type="dcterms:W3CDTF">2021-05-03T07:57:33Z</dcterms:modified>
</cp:coreProperties>
</file>